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1"/>
  </p:sldMasterIdLst>
  <p:notesMasterIdLst>
    <p:notesMasterId r:id="rId8"/>
  </p:notesMasterIdLst>
  <p:sldIdLst>
    <p:sldId id="256" r:id="rId2"/>
    <p:sldId id="257" r:id="rId3"/>
    <p:sldId id="258" r:id="rId4"/>
    <p:sldId id="259" r:id="rId5"/>
    <p:sldId id="260" r:id="rId6"/>
    <p:sldId id="261" r:id="rId7"/>
  </p:sldIdLst>
  <p:sldSz cx="12192000" cy="6858000"/>
  <p:notesSz cx="6858000" cy="12192000"/>
  <p:embeddedFontLst>
    <p:embeddedFont>
      <p:font typeface="Poppins" panose="00000500000000000000" pitchFamily="2" charset="0"/>
      <p:regular r:id="rId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13"/>
  </p:normalViewPr>
  <p:slideViewPr>
    <p:cSldViewPr snapToGrid="0" snapToObjects="1">
      <p:cViewPr varScale="1">
        <p:scale>
          <a:sx n="150" d="100"/>
          <a:sy n="150" d="100"/>
        </p:scale>
        <p:origin x="2886" y="12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font" Target="fonts/font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9360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6</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svg"/></Relationships>
</file>

<file path=ppt/slides/_rels/slide2.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7.sv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slides/_rels/slide3.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4.png"/><Relationship Id="rId7"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5.svg"/></Relationships>
</file>

<file path=ppt/slides/_rels/slide4.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9.svg"/><Relationship Id="rId5" Type="http://schemas.openxmlformats.org/officeDocument/2006/relationships/image" Target="../media/image18.png"/><Relationship Id="rId10" Type="http://schemas.openxmlformats.org/officeDocument/2006/relationships/image" Target="../media/image23.svg"/><Relationship Id="rId4" Type="http://schemas.openxmlformats.org/officeDocument/2006/relationships/image" Target="../media/image17.svg"/><Relationship Id="rId9" Type="http://schemas.openxmlformats.org/officeDocument/2006/relationships/image" Target="../media/image22.png"/></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7.svg"/></Relationships>
</file>

<file path=ppt/slides/_rels/slide6.xml.rels><?xml version="1.0" encoding="UTF-8" standalone="yes"?>
<Relationships xmlns="http://schemas.openxmlformats.org/package/2006/relationships"><Relationship Id="rId8" Type="http://schemas.openxmlformats.org/officeDocument/2006/relationships/image" Target="../media/image29.svg"/><Relationship Id="rId3" Type="http://schemas.openxmlformats.org/officeDocument/2006/relationships/image" Target="../media/image24.png"/><Relationship Id="rId7" Type="http://schemas.openxmlformats.org/officeDocument/2006/relationships/image" Target="../media/image28.png"/><Relationship Id="rId12" Type="http://schemas.openxmlformats.org/officeDocument/2006/relationships/image" Target="../media/image33.sv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27.svg"/><Relationship Id="rId11" Type="http://schemas.openxmlformats.org/officeDocument/2006/relationships/image" Target="../media/image32.png"/><Relationship Id="rId5" Type="http://schemas.openxmlformats.org/officeDocument/2006/relationships/image" Target="../media/image26.png"/><Relationship Id="rId10" Type="http://schemas.openxmlformats.org/officeDocument/2006/relationships/image" Target="../media/image31.svg"/><Relationship Id="rId4" Type="http://schemas.openxmlformats.org/officeDocument/2006/relationships/image" Target="../media/image25.svg"/><Relationship Id="rId9" Type="http://schemas.openxmlformats.org/officeDocument/2006/relationships/image" Target="../media/image30.png"/></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solidFill>
          <a:srgbClr val="071023"/>
        </a:solidFill>
        <a:effectLst/>
      </p:bgPr>
    </p:bg>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12188952" cy="123794"/>
          </a:xfrm>
          <a:prstGeom prst="rect">
            <a:avLst/>
          </a:prstGeom>
        </p:spPr>
      </p:pic>
      <p:sp>
        <p:nvSpPr>
          <p:cNvPr id="3" name="Object 2"/>
          <p:cNvSpPr/>
          <p:nvPr/>
        </p:nvSpPr>
        <p:spPr>
          <a:xfrm>
            <a:off x="380905" y="5271662"/>
            <a:ext cx="12198475" cy="650216"/>
          </a:xfrm>
          <a:prstGeom prst="rect">
            <a:avLst/>
          </a:prstGeom>
          <a:noFill/>
        </p:spPr>
        <p:txBody>
          <a:bodyPr wrap="square" lIns="0" tIns="0" rIns="0" bIns="0" rtlCol="0" anchor="t"/>
          <a:lstStyle/>
          <a:p>
            <a:pPr algn="l">
              <a:lnSpc>
                <a:spcPts val="5122"/>
              </a:lnSpc>
              <a:buNone/>
            </a:pPr>
            <a:r>
              <a:rPr lang="en-US" sz="4809" kern="0" spc="48" dirty="0">
                <a:solidFill>
                  <a:srgbClr val="F5F6F2"/>
                </a:solidFill>
                <a:latin typeface="Poppins" pitchFamily="34" charset="0"/>
                <a:ea typeface="Poppins" pitchFamily="34" charset="-122"/>
                <a:cs typeface="Poppins" pitchFamily="34" charset="-120"/>
              </a:rPr>
              <a:t>Generative AI and Image Processing</a:t>
            </a:r>
            <a:endParaRPr lang="en-US" dirty="0"/>
          </a:p>
        </p:txBody>
      </p:sp>
      <p:sp>
        <p:nvSpPr>
          <p:cNvPr id="4" name="Object 3"/>
          <p:cNvSpPr/>
          <p:nvPr/>
        </p:nvSpPr>
        <p:spPr>
          <a:xfrm>
            <a:off x="380905" y="5967111"/>
            <a:ext cx="12198475" cy="431791"/>
          </a:xfrm>
          <a:prstGeom prst="rect">
            <a:avLst/>
          </a:prstGeom>
          <a:noFill/>
        </p:spPr>
        <p:txBody>
          <a:bodyPr wrap="square" lIns="0" tIns="0" rIns="0" bIns="0" rtlCol="0" anchor="t"/>
          <a:lstStyle/>
          <a:p>
            <a:pPr algn="l">
              <a:lnSpc>
                <a:spcPts val="1701"/>
              </a:lnSpc>
              <a:spcBef>
                <a:spcPts val="350"/>
              </a:spcBef>
              <a:buNone/>
            </a:pPr>
            <a:r>
              <a:rPr lang="en-US" sz="1350" dirty="0">
                <a:solidFill>
                  <a:srgbClr val="F5F6F2"/>
                </a:solidFill>
                <a:latin typeface="Space Mono" pitchFamily="34" charset="0"/>
                <a:ea typeface="Space Mono" pitchFamily="34" charset="-122"/>
                <a:cs typeface="Space Mono" pitchFamily="34" charset="-120"/>
              </a:rPr>
              <a:t>This slide provides a high-level overview of generative AI, a subset of AI focused on generating new content, and the key techniques and applications of image processing.</a:t>
            </a:r>
            <a:endParaRPr lang="en-US" dirty="0"/>
          </a:p>
        </p:txBody>
      </p:sp>
      <p:pic>
        <p:nvPicPr>
          <p:cNvPr id="5" name="Object 4" descr="preencoded.png"/>
          <p:cNvPicPr>
            <a:picLocks noChangeAspect="1"/>
          </p:cNvPicPr>
          <p:nvPr/>
        </p:nvPicPr>
        <p:blipFill>
          <a:blip r:embed="rId5"/>
          <a:srcRect t="30469" b="30469"/>
          <a:stretch/>
        </p:blipFill>
        <p:spPr>
          <a:xfrm>
            <a:off x="0" y="114271"/>
            <a:ext cx="12188952" cy="4761309"/>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solidFill>
          <a:srgbClr val="FAFBF7"/>
        </a:solidFill>
        <a:effectLst/>
      </p:bgPr>
    </p:bg>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12188952" cy="85704"/>
          </a:xfrm>
          <a:prstGeom prst="rect">
            <a:avLst/>
          </a:prstGeom>
        </p:spPr>
      </p:pic>
      <p:sp>
        <p:nvSpPr>
          <p:cNvPr id="3" name="Object 2"/>
          <p:cNvSpPr/>
          <p:nvPr/>
        </p:nvSpPr>
        <p:spPr>
          <a:xfrm>
            <a:off x="2759209" y="402628"/>
            <a:ext cx="6670535" cy="963272"/>
          </a:xfrm>
          <a:prstGeom prst="rect">
            <a:avLst/>
          </a:prstGeom>
          <a:noFill/>
        </p:spPr>
        <p:txBody>
          <a:bodyPr wrap="square" lIns="0" tIns="0" rIns="0" bIns="0" rtlCol="0" anchor="t"/>
          <a:lstStyle/>
          <a:p>
            <a:pPr algn="ctr">
              <a:lnSpc>
                <a:spcPts val="3794"/>
              </a:lnSpc>
              <a:buNone/>
            </a:pPr>
            <a:r>
              <a:rPr lang="en-US" sz="3563" kern="0" spc="35" dirty="0">
                <a:solidFill>
                  <a:srgbClr val="071023"/>
                </a:solidFill>
                <a:latin typeface="Poppins" pitchFamily="34" charset="0"/>
                <a:ea typeface="Poppins" pitchFamily="34" charset="-122"/>
                <a:cs typeface="Poppins" pitchFamily="34" charset="-120"/>
              </a:rPr>
              <a:t>Introduction to Generative AI and Image Processing</a:t>
            </a:r>
            <a:endParaRPr lang="en-US" dirty="0"/>
          </a:p>
        </p:txBody>
      </p:sp>
      <p:sp>
        <p:nvSpPr>
          <p:cNvPr id="4" name="Object 3"/>
          <p:cNvSpPr/>
          <p:nvPr/>
        </p:nvSpPr>
        <p:spPr>
          <a:xfrm>
            <a:off x="1476006" y="2375893"/>
            <a:ext cx="1428393" cy="1428393"/>
          </a:xfrm>
          <a:prstGeom prst="ellipse">
            <a:avLst/>
          </a:prstGeom>
          <a:solidFill>
            <a:srgbClr val="B9D5B1"/>
          </a:solidFill>
        </p:spPr>
        <p:txBody>
          <a:bodyPr/>
          <a:lstStyle/>
          <a:p>
            <a:endParaRPr lang="en-US"/>
          </a:p>
        </p:txBody>
      </p:sp>
      <p:pic>
        <p:nvPicPr>
          <p:cNvPr id="5" name="Object 4"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905635" y="2713463"/>
            <a:ext cx="590402" cy="742764"/>
          </a:xfrm>
          <a:prstGeom prst="rect">
            <a:avLst/>
          </a:prstGeom>
        </p:spPr>
      </p:pic>
      <p:sp>
        <p:nvSpPr>
          <p:cNvPr id="6" name="Object 5"/>
          <p:cNvSpPr/>
          <p:nvPr/>
        </p:nvSpPr>
        <p:spPr>
          <a:xfrm>
            <a:off x="341386" y="3892370"/>
            <a:ext cx="3697633" cy="230328"/>
          </a:xfrm>
          <a:prstGeom prst="rect">
            <a:avLst/>
          </a:prstGeom>
          <a:noFill/>
        </p:spPr>
        <p:txBody>
          <a:bodyPr wrap="square" lIns="0" tIns="0" rIns="0" bIns="0" rtlCol="0" anchor="t"/>
          <a:lstStyle/>
          <a:p>
            <a:pPr algn="ctr">
              <a:lnSpc>
                <a:spcPts val="1814"/>
              </a:lnSpc>
              <a:buNone/>
            </a:pPr>
            <a:r>
              <a:rPr lang="en-US" sz="1440" dirty="0">
                <a:solidFill>
                  <a:srgbClr val="071023"/>
                </a:solidFill>
                <a:latin typeface="Space Mono" pitchFamily="34" charset="0"/>
                <a:ea typeface="Space Mono" pitchFamily="34" charset="-122"/>
                <a:cs typeface="Space Mono" pitchFamily="34" charset="-120"/>
              </a:rPr>
              <a:t>What is Generative AI?</a:t>
            </a:r>
            <a:endParaRPr lang="en-US" dirty="0"/>
          </a:p>
        </p:txBody>
      </p:sp>
      <p:sp>
        <p:nvSpPr>
          <p:cNvPr id="7" name="Object 6"/>
          <p:cNvSpPr/>
          <p:nvPr/>
        </p:nvSpPr>
        <p:spPr>
          <a:xfrm>
            <a:off x="341386" y="4209146"/>
            <a:ext cx="3697633" cy="639652"/>
          </a:xfrm>
          <a:prstGeom prst="rect">
            <a:avLst/>
          </a:prstGeom>
          <a:noFill/>
        </p:spPr>
        <p:txBody>
          <a:bodyPr wrap="square" lIns="0" tIns="0" rIns="0" bIns="0" rtlCol="0" anchor="t"/>
          <a:lstStyle/>
          <a:p>
            <a:pPr algn="ctr">
              <a:lnSpc>
                <a:spcPts val="1680"/>
              </a:lnSpc>
              <a:spcBef>
                <a:spcPts val="668"/>
              </a:spcBef>
              <a:buNone/>
            </a:pPr>
            <a:r>
              <a:rPr lang="en-US" sz="1200" dirty="0">
                <a:solidFill>
                  <a:srgbClr val="000000">
                    <a:alpha val="80000"/>
                  </a:srgbClr>
                </a:solidFill>
                <a:latin typeface="Space Mono" pitchFamily="34" charset="0"/>
                <a:ea typeface="Space Mono" pitchFamily="34" charset="-122"/>
                <a:cs typeface="Space Mono" pitchFamily="34" charset="-120"/>
              </a:rPr>
              <a:t>A subset of AI focused on generating new content such as images, text, and audio.</a:t>
            </a:r>
            <a:endParaRPr lang="en-US" dirty="0"/>
          </a:p>
        </p:txBody>
      </p:sp>
      <p:sp>
        <p:nvSpPr>
          <p:cNvPr id="8" name="Object 7"/>
          <p:cNvSpPr/>
          <p:nvPr/>
        </p:nvSpPr>
        <p:spPr>
          <a:xfrm>
            <a:off x="5380280" y="2375893"/>
            <a:ext cx="1428393" cy="1428393"/>
          </a:xfrm>
          <a:prstGeom prst="ellipse">
            <a:avLst/>
          </a:prstGeom>
          <a:solidFill>
            <a:srgbClr val="B9D5B1"/>
          </a:solidFill>
        </p:spPr>
        <p:txBody>
          <a:bodyPr/>
          <a:lstStyle/>
          <a:p>
            <a:endParaRPr lang="en-US"/>
          </a:p>
        </p:txBody>
      </p:sp>
      <p:pic>
        <p:nvPicPr>
          <p:cNvPr id="9" name="Object 8"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751333" y="2746936"/>
            <a:ext cx="676106" cy="685629"/>
          </a:xfrm>
          <a:prstGeom prst="rect">
            <a:avLst/>
          </a:prstGeom>
        </p:spPr>
      </p:pic>
      <p:sp>
        <p:nvSpPr>
          <p:cNvPr id="10" name="Object 9"/>
          <p:cNvSpPr/>
          <p:nvPr/>
        </p:nvSpPr>
        <p:spPr>
          <a:xfrm>
            <a:off x="4298034" y="3892370"/>
            <a:ext cx="3592884" cy="230328"/>
          </a:xfrm>
          <a:prstGeom prst="rect">
            <a:avLst/>
          </a:prstGeom>
          <a:noFill/>
        </p:spPr>
        <p:txBody>
          <a:bodyPr wrap="square" lIns="0" tIns="0" rIns="0" bIns="0" rtlCol="0" anchor="t"/>
          <a:lstStyle/>
          <a:p>
            <a:pPr algn="ctr">
              <a:lnSpc>
                <a:spcPts val="1814"/>
              </a:lnSpc>
              <a:buNone/>
            </a:pPr>
            <a:r>
              <a:rPr lang="en-US" sz="1440" dirty="0">
                <a:solidFill>
                  <a:srgbClr val="071023"/>
                </a:solidFill>
                <a:latin typeface="Space Mono" pitchFamily="34" charset="0"/>
                <a:ea typeface="Space Mono" pitchFamily="34" charset="-122"/>
                <a:cs typeface="Space Mono" pitchFamily="34" charset="-120"/>
              </a:rPr>
              <a:t>What is Image Processing?</a:t>
            </a:r>
            <a:endParaRPr lang="en-US" dirty="0"/>
          </a:p>
        </p:txBody>
      </p:sp>
      <p:sp>
        <p:nvSpPr>
          <p:cNvPr id="11" name="Object 10"/>
          <p:cNvSpPr/>
          <p:nvPr/>
        </p:nvSpPr>
        <p:spPr>
          <a:xfrm>
            <a:off x="4298034" y="4209146"/>
            <a:ext cx="3592884" cy="426435"/>
          </a:xfrm>
          <a:prstGeom prst="rect">
            <a:avLst/>
          </a:prstGeom>
          <a:noFill/>
        </p:spPr>
        <p:txBody>
          <a:bodyPr wrap="square" lIns="0" tIns="0" rIns="0" bIns="0" rtlCol="0" anchor="t"/>
          <a:lstStyle/>
          <a:p>
            <a:pPr algn="ctr">
              <a:lnSpc>
                <a:spcPts val="1680"/>
              </a:lnSpc>
              <a:spcBef>
                <a:spcPts val="668"/>
              </a:spcBef>
              <a:buNone/>
            </a:pPr>
            <a:r>
              <a:rPr lang="en-US" sz="1200" dirty="0">
                <a:solidFill>
                  <a:srgbClr val="000000">
                    <a:alpha val="80000"/>
                  </a:srgbClr>
                </a:solidFill>
                <a:latin typeface="Space Mono" pitchFamily="34" charset="0"/>
                <a:ea typeface="Space Mono" pitchFamily="34" charset="-122"/>
                <a:cs typeface="Space Mono" pitchFamily="34" charset="-120"/>
              </a:rPr>
              <a:t>Techniques to enhance, analyze, and manipulate images.</a:t>
            </a:r>
            <a:endParaRPr lang="en-US" dirty="0"/>
          </a:p>
        </p:txBody>
      </p:sp>
      <p:sp>
        <p:nvSpPr>
          <p:cNvPr id="12" name="Object 11"/>
          <p:cNvSpPr/>
          <p:nvPr/>
        </p:nvSpPr>
        <p:spPr>
          <a:xfrm>
            <a:off x="9284553" y="2375893"/>
            <a:ext cx="1428393" cy="1428393"/>
          </a:xfrm>
          <a:prstGeom prst="ellipse">
            <a:avLst/>
          </a:prstGeom>
          <a:solidFill>
            <a:srgbClr val="B9D5B1"/>
          </a:solidFill>
        </p:spPr>
        <p:txBody>
          <a:bodyPr/>
          <a:lstStyle/>
          <a:p>
            <a:endParaRPr lang="en-US"/>
          </a:p>
        </p:txBody>
      </p:sp>
      <p:pic>
        <p:nvPicPr>
          <p:cNvPr id="13" name="Object 12" descr="preencoded.png"/>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638866" y="2813899"/>
            <a:ext cx="723719" cy="552312"/>
          </a:xfrm>
          <a:prstGeom prst="rect">
            <a:avLst/>
          </a:prstGeom>
        </p:spPr>
      </p:pic>
      <p:sp>
        <p:nvSpPr>
          <p:cNvPr id="14" name="Object 13"/>
          <p:cNvSpPr/>
          <p:nvPr/>
        </p:nvSpPr>
        <p:spPr>
          <a:xfrm>
            <a:off x="8212783" y="3892370"/>
            <a:ext cx="3571934" cy="460657"/>
          </a:xfrm>
          <a:prstGeom prst="rect">
            <a:avLst/>
          </a:prstGeom>
          <a:noFill/>
        </p:spPr>
        <p:txBody>
          <a:bodyPr wrap="square" lIns="0" tIns="0" rIns="0" bIns="0" rtlCol="0" anchor="t"/>
          <a:lstStyle/>
          <a:p>
            <a:pPr algn="ctr">
              <a:lnSpc>
                <a:spcPts val="1814"/>
              </a:lnSpc>
              <a:buNone/>
            </a:pPr>
            <a:r>
              <a:rPr lang="en-US" sz="1440" dirty="0">
                <a:solidFill>
                  <a:srgbClr val="071023"/>
                </a:solidFill>
                <a:latin typeface="Space Mono" pitchFamily="34" charset="0"/>
                <a:ea typeface="Space Mono" pitchFamily="34" charset="-122"/>
                <a:cs typeface="Space Mono" pitchFamily="34" charset="-120"/>
              </a:rPr>
              <a:t>Applications of Generative AI and Image Processing</a:t>
            </a:r>
            <a:endParaRPr lang="en-US" dirty="0"/>
          </a:p>
        </p:txBody>
      </p:sp>
      <p:sp>
        <p:nvSpPr>
          <p:cNvPr id="15" name="Object 14"/>
          <p:cNvSpPr/>
          <p:nvPr/>
        </p:nvSpPr>
        <p:spPr>
          <a:xfrm>
            <a:off x="8212783" y="4439475"/>
            <a:ext cx="3571934" cy="426435"/>
          </a:xfrm>
          <a:prstGeom prst="rect">
            <a:avLst/>
          </a:prstGeom>
          <a:noFill/>
        </p:spPr>
        <p:txBody>
          <a:bodyPr wrap="square" lIns="0" tIns="0" rIns="0" bIns="0" rtlCol="0" anchor="t"/>
          <a:lstStyle/>
          <a:p>
            <a:pPr algn="ctr">
              <a:lnSpc>
                <a:spcPts val="1680"/>
              </a:lnSpc>
              <a:spcBef>
                <a:spcPts val="668"/>
              </a:spcBef>
              <a:buNone/>
            </a:pPr>
            <a:r>
              <a:rPr lang="en-US" sz="1200" dirty="0">
                <a:solidFill>
                  <a:srgbClr val="000000">
                    <a:alpha val="80000"/>
                  </a:srgbClr>
                </a:solidFill>
                <a:latin typeface="Space Mono" pitchFamily="34" charset="0"/>
                <a:ea typeface="Space Mono" pitchFamily="34" charset="-122"/>
                <a:cs typeface="Space Mono" pitchFamily="34" charset="-120"/>
              </a:rPr>
              <a:t>Art generation, data augmentation, image super-resolution, and more.</a:t>
            </a:r>
            <a:endParaRPr lang="en-US" dirty="0"/>
          </a:p>
        </p:txBody>
      </p:sp>
      <p:sp>
        <p:nvSpPr>
          <p:cNvPr id="16" name="Object 15"/>
          <p:cNvSpPr/>
          <p:nvPr/>
        </p:nvSpPr>
        <p:spPr>
          <a:xfrm>
            <a:off x="0" y="5637390"/>
            <a:ext cx="12188952" cy="1218895"/>
          </a:xfrm>
          <a:prstGeom prst="rect">
            <a:avLst/>
          </a:prstGeom>
          <a:solidFill>
            <a:srgbClr val="143642"/>
          </a:solidFill>
        </p:spPr>
        <p:txBody>
          <a:bodyPr/>
          <a:lstStyle/>
          <a:p>
            <a:endParaRPr lang="en-US"/>
          </a:p>
        </p:txBody>
      </p:sp>
      <p:sp>
        <p:nvSpPr>
          <p:cNvPr id="17" name="Object 16"/>
          <p:cNvSpPr/>
          <p:nvPr/>
        </p:nvSpPr>
        <p:spPr>
          <a:xfrm>
            <a:off x="-46423" y="5949851"/>
            <a:ext cx="12281798" cy="575821"/>
          </a:xfrm>
          <a:prstGeom prst="rect">
            <a:avLst/>
          </a:prstGeom>
          <a:noFill/>
        </p:spPr>
        <p:txBody>
          <a:bodyPr wrap="square" lIns="0" tIns="0" rIns="0" bIns="0" rtlCol="0" anchor="t"/>
          <a:lstStyle/>
          <a:p>
            <a:pPr algn="ctr">
              <a:lnSpc>
                <a:spcPts val="2268"/>
              </a:lnSpc>
              <a:buNone/>
            </a:pPr>
            <a:r>
              <a:rPr lang="en-US" sz="1800" dirty="0">
                <a:solidFill>
                  <a:srgbClr val="F5F6F2"/>
                </a:solidFill>
                <a:latin typeface="Space Mono" pitchFamily="34" charset="0"/>
                <a:ea typeface="Space Mono" pitchFamily="34" charset="-122"/>
                <a:cs typeface="Space Mono" pitchFamily="34" charset="-120"/>
              </a:rPr>
              <a:t>Generative AI and image processing techniques offer a wide range of applications, from creative art generation to enhancing existing images and data.</a:t>
            </a:r>
            <a:endParaRPr 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solidFill>
          <a:srgbClr val="071023"/>
        </a:solidFill>
        <a:effectLst/>
      </p:bgPr>
    </p:bg>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12188952" cy="85704"/>
          </a:xfrm>
          <a:prstGeom prst="rect">
            <a:avLst/>
          </a:prstGeom>
        </p:spPr>
      </p:pic>
      <p:sp>
        <p:nvSpPr>
          <p:cNvPr id="3" name="Object 2"/>
          <p:cNvSpPr/>
          <p:nvPr/>
        </p:nvSpPr>
        <p:spPr>
          <a:xfrm>
            <a:off x="0" y="402628"/>
            <a:ext cx="12188952" cy="481636"/>
          </a:xfrm>
          <a:prstGeom prst="rect">
            <a:avLst/>
          </a:prstGeom>
          <a:noFill/>
        </p:spPr>
        <p:txBody>
          <a:bodyPr wrap="square" lIns="0" tIns="0" rIns="0" bIns="0" rtlCol="0" anchor="t"/>
          <a:lstStyle/>
          <a:p>
            <a:pPr algn="ctr">
              <a:lnSpc>
                <a:spcPts val="3794"/>
              </a:lnSpc>
              <a:buNone/>
            </a:pPr>
            <a:r>
              <a:rPr lang="en-US" sz="3563" kern="0" spc="35" dirty="0">
                <a:solidFill>
                  <a:srgbClr val="F5F6F2"/>
                </a:solidFill>
                <a:latin typeface="Poppins" pitchFamily="34" charset="0"/>
                <a:ea typeface="Poppins" pitchFamily="34" charset="-122"/>
                <a:cs typeface="Poppins" pitchFamily="34" charset="-120"/>
              </a:rPr>
              <a:t>Key Libraries for Generative AI</a:t>
            </a:r>
            <a:endParaRPr lang="en-US" dirty="0"/>
          </a:p>
        </p:txBody>
      </p:sp>
      <p:pic>
        <p:nvPicPr>
          <p:cNvPr id="4" name="Object 3"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76131" y="1571232"/>
            <a:ext cx="11246213" cy="4827968"/>
          </a:xfrm>
          <a:prstGeom prst="rect">
            <a:avLst/>
          </a:prstGeom>
        </p:spPr>
      </p:pic>
      <p:pic>
        <p:nvPicPr>
          <p:cNvPr id="5" name="Object 4"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76131" y="1571232"/>
            <a:ext cx="11236690" cy="4818445"/>
          </a:xfrm>
          <a:prstGeom prst="rect">
            <a:avLst/>
          </a:prstGeom>
        </p:spPr>
      </p:pic>
      <p:sp>
        <p:nvSpPr>
          <p:cNvPr id="6" name="Object 5"/>
          <p:cNvSpPr/>
          <p:nvPr/>
        </p:nvSpPr>
        <p:spPr>
          <a:xfrm>
            <a:off x="476131" y="1571232"/>
            <a:ext cx="5618345" cy="759304"/>
          </a:xfrm>
          <a:prstGeom prst="rect">
            <a:avLst/>
          </a:prstGeom>
          <a:noFill/>
        </p:spPr>
        <p:txBody>
          <a:bodyPr wrap="square" rtlCol="0" anchor="ctr">
            <a:normAutofit fontScale="85000" lnSpcReduction="20000"/>
          </a:bodyPr>
          <a:lstStyle/>
          <a:p>
            <a:pPr algn="ctr">
              <a:buNone/>
            </a:pPr>
            <a:r>
              <a:rPr lang="en-US" sz="2000" dirty="0">
                <a:solidFill>
                  <a:srgbClr val="071023"/>
                </a:solidFill>
                <a:latin typeface="Space Mono Regular" pitchFamily="34" charset="0"/>
                <a:ea typeface="Space Mono Regular" pitchFamily="34" charset="-122"/>
                <a:cs typeface="Space Mono Regular" pitchFamily="34" charset="-120"/>
              </a:rPr>
              <a:t>Library</a:t>
            </a:r>
            <a:endParaRPr lang="en-US" dirty="0"/>
          </a:p>
        </p:txBody>
      </p:sp>
      <p:sp>
        <p:nvSpPr>
          <p:cNvPr id="7" name="Object 6"/>
          <p:cNvSpPr/>
          <p:nvPr/>
        </p:nvSpPr>
        <p:spPr>
          <a:xfrm>
            <a:off x="6094476" y="1571232"/>
            <a:ext cx="5618345" cy="759304"/>
          </a:xfrm>
          <a:prstGeom prst="rect">
            <a:avLst/>
          </a:prstGeom>
          <a:noFill/>
        </p:spPr>
        <p:txBody>
          <a:bodyPr wrap="square" rtlCol="0" anchor="ctr">
            <a:normAutofit fontScale="85000" lnSpcReduction="20000"/>
          </a:bodyPr>
          <a:lstStyle/>
          <a:p>
            <a:pPr algn="ctr">
              <a:buNone/>
            </a:pPr>
            <a:r>
              <a:rPr lang="en-US" sz="2000" dirty="0">
                <a:solidFill>
                  <a:srgbClr val="071023"/>
                </a:solidFill>
                <a:latin typeface="Space Mono Regular" pitchFamily="34" charset="0"/>
                <a:ea typeface="Space Mono Regular" pitchFamily="34" charset="-122"/>
                <a:cs typeface="Space Mono Regular" pitchFamily="34" charset="-120"/>
              </a:rPr>
              <a:t>Description</a:t>
            </a:r>
            <a:endParaRPr lang="en-US" dirty="0"/>
          </a:p>
        </p:txBody>
      </p:sp>
      <p:sp>
        <p:nvSpPr>
          <p:cNvPr id="8" name="Object 7"/>
          <p:cNvSpPr/>
          <p:nvPr/>
        </p:nvSpPr>
        <p:spPr>
          <a:xfrm>
            <a:off x="476131" y="2330536"/>
            <a:ext cx="5618345" cy="1012405"/>
          </a:xfrm>
          <a:prstGeom prst="rect">
            <a:avLst/>
          </a:prstGeom>
          <a:noFill/>
        </p:spPr>
        <p:txBody>
          <a:bodyPr wrap="square" rtlCol="0" anchor="ctr">
            <a:normAutofit fontScale="85000" lnSpcReduction="20000"/>
          </a:bodyPr>
          <a:lstStyle/>
          <a:p>
            <a:pPr algn="ctr">
              <a:buNone/>
            </a:pPr>
            <a:r>
              <a:rPr lang="en-US" sz="2000" dirty="0">
                <a:solidFill>
                  <a:srgbClr val="071023"/>
                </a:solidFill>
                <a:latin typeface="Space Mono Regular" pitchFamily="34" charset="0"/>
                <a:ea typeface="Space Mono Regular" pitchFamily="34" charset="-122"/>
                <a:cs typeface="Space Mono Regular" pitchFamily="34" charset="-120"/>
              </a:rPr>
              <a:t>TensorFlow/Keras</a:t>
            </a:r>
            <a:endParaRPr lang="en-US" dirty="0"/>
          </a:p>
        </p:txBody>
      </p:sp>
      <p:sp>
        <p:nvSpPr>
          <p:cNvPr id="9" name="Object 8"/>
          <p:cNvSpPr/>
          <p:nvPr/>
        </p:nvSpPr>
        <p:spPr>
          <a:xfrm>
            <a:off x="6094476" y="2330536"/>
            <a:ext cx="5618345" cy="1012405"/>
          </a:xfrm>
          <a:prstGeom prst="rect">
            <a:avLst/>
          </a:prstGeom>
          <a:noFill/>
        </p:spPr>
        <p:txBody>
          <a:bodyPr wrap="square" rtlCol="0" anchor="ctr">
            <a:normAutofit fontScale="85000" lnSpcReduction="20000"/>
          </a:bodyPr>
          <a:lstStyle/>
          <a:p>
            <a:pPr algn="ctr">
              <a:buNone/>
            </a:pPr>
            <a:r>
              <a:rPr lang="en-US" sz="2000" dirty="0">
                <a:solidFill>
                  <a:srgbClr val="071023"/>
                </a:solidFill>
                <a:latin typeface="Space Mono Regular" pitchFamily="34" charset="0"/>
                <a:ea typeface="Space Mono Regular" pitchFamily="34" charset="-122"/>
                <a:cs typeface="Space Mono Regular" pitchFamily="34" charset="-120"/>
              </a:rPr>
              <a:t>Frameworks for building and training deep learning models. Includes pre-trained models and tools for image generation and recognition.</a:t>
            </a:r>
            <a:endParaRPr lang="en-US" dirty="0"/>
          </a:p>
        </p:txBody>
      </p:sp>
      <p:sp>
        <p:nvSpPr>
          <p:cNvPr id="10" name="Object 9"/>
          <p:cNvSpPr/>
          <p:nvPr/>
        </p:nvSpPr>
        <p:spPr>
          <a:xfrm>
            <a:off x="476131" y="3342940"/>
            <a:ext cx="5618345" cy="1012405"/>
          </a:xfrm>
          <a:prstGeom prst="rect">
            <a:avLst/>
          </a:prstGeom>
          <a:noFill/>
        </p:spPr>
        <p:txBody>
          <a:bodyPr wrap="square" rtlCol="0" anchor="ctr">
            <a:normAutofit fontScale="85000" lnSpcReduction="20000"/>
          </a:bodyPr>
          <a:lstStyle/>
          <a:p>
            <a:pPr algn="ctr">
              <a:buNone/>
            </a:pPr>
            <a:r>
              <a:rPr lang="en-US" sz="2000" dirty="0">
                <a:solidFill>
                  <a:srgbClr val="071023"/>
                </a:solidFill>
                <a:latin typeface="Space Mono Regular" pitchFamily="34" charset="0"/>
                <a:ea typeface="Space Mono Regular" pitchFamily="34" charset="-122"/>
                <a:cs typeface="Space Mono Regular" pitchFamily="34" charset="-120"/>
              </a:rPr>
              <a:t>PyTorch</a:t>
            </a:r>
            <a:endParaRPr lang="en-US" dirty="0"/>
          </a:p>
        </p:txBody>
      </p:sp>
      <p:sp>
        <p:nvSpPr>
          <p:cNvPr id="11" name="Object 10"/>
          <p:cNvSpPr/>
          <p:nvPr/>
        </p:nvSpPr>
        <p:spPr>
          <a:xfrm>
            <a:off x="6094476" y="3342940"/>
            <a:ext cx="5618345" cy="1012405"/>
          </a:xfrm>
          <a:prstGeom prst="rect">
            <a:avLst/>
          </a:prstGeom>
          <a:noFill/>
        </p:spPr>
        <p:txBody>
          <a:bodyPr wrap="square" rtlCol="0" anchor="ctr">
            <a:normAutofit fontScale="85000" lnSpcReduction="20000"/>
          </a:bodyPr>
          <a:lstStyle/>
          <a:p>
            <a:pPr algn="ctr">
              <a:buNone/>
            </a:pPr>
            <a:r>
              <a:rPr lang="en-US" sz="2000" dirty="0">
                <a:solidFill>
                  <a:srgbClr val="071023"/>
                </a:solidFill>
                <a:latin typeface="Space Mono Regular" pitchFamily="34" charset="0"/>
                <a:ea typeface="Space Mono Regular" pitchFamily="34" charset="-122"/>
                <a:cs typeface="Space Mono Regular" pitchFamily="34" charset="-120"/>
              </a:rPr>
              <a:t>Popular for research and production. Dynamic computation graph and extensive support for generative models.</a:t>
            </a:r>
            <a:endParaRPr lang="en-US" dirty="0"/>
          </a:p>
        </p:txBody>
      </p:sp>
      <p:sp>
        <p:nvSpPr>
          <p:cNvPr id="12" name="Object 11"/>
          <p:cNvSpPr/>
          <p:nvPr/>
        </p:nvSpPr>
        <p:spPr>
          <a:xfrm>
            <a:off x="476131" y="4355345"/>
            <a:ext cx="5618345" cy="1012405"/>
          </a:xfrm>
          <a:prstGeom prst="rect">
            <a:avLst/>
          </a:prstGeom>
          <a:noFill/>
        </p:spPr>
        <p:txBody>
          <a:bodyPr wrap="square" rtlCol="0" anchor="ctr">
            <a:normAutofit fontScale="85000" lnSpcReduction="20000"/>
          </a:bodyPr>
          <a:lstStyle/>
          <a:p>
            <a:pPr algn="ctr">
              <a:buNone/>
            </a:pPr>
            <a:r>
              <a:rPr lang="en-US" sz="2000" dirty="0">
                <a:solidFill>
                  <a:srgbClr val="071023"/>
                </a:solidFill>
                <a:latin typeface="Space Mono Regular" pitchFamily="34" charset="0"/>
                <a:ea typeface="Space Mono Regular" pitchFamily="34" charset="-122"/>
                <a:cs typeface="Space Mono Regular" pitchFamily="34" charset="-120"/>
              </a:rPr>
              <a:t>TensorFlow Hub</a:t>
            </a:r>
            <a:endParaRPr lang="en-US" dirty="0"/>
          </a:p>
        </p:txBody>
      </p:sp>
      <p:sp>
        <p:nvSpPr>
          <p:cNvPr id="13" name="Object 12"/>
          <p:cNvSpPr/>
          <p:nvPr/>
        </p:nvSpPr>
        <p:spPr>
          <a:xfrm>
            <a:off x="6094476" y="4355345"/>
            <a:ext cx="5618345" cy="1012405"/>
          </a:xfrm>
          <a:prstGeom prst="rect">
            <a:avLst/>
          </a:prstGeom>
          <a:noFill/>
        </p:spPr>
        <p:txBody>
          <a:bodyPr wrap="square" rtlCol="0" anchor="ctr">
            <a:normAutofit fontScale="85000" lnSpcReduction="20000"/>
          </a:bodyPr>
          <a:lstStyle/>
          <a:p>
            <a:pPr algn="ctr">
              <a:buNone/>
            </a:pPr>
            <a:r>
              <a:rPr lang="en-US" sz="2000" dirty="0">
                <a:solidFill>
                  <a:srgbClr val="071023"/>
                </a:solidFill>
                <a:latin typeface="Space Mono Regular" pitchFamily="34" charset="0"/>
                <a:ea typeface="Space Mono Regular" pitchFamily="34" charset="-122"/>
                <a:cs typeface="Space Mono Regular" pitchFamily="34" charset="-120"/>
              </a:rPr>
              <a:t>Repository of pre-trained models. Simplifies transfer learning and model reuse.</a:t>
            </a:r>
            <a:endParaRPr lang="en-US" dirty="0"/>
          </a:p>
        </p:txBody>
      </p:sp>
      <p:sp>
        <p:nvSpPr>
          <p:cNvPr id="14" name="Object 13"/>
          <p:cNvSpPr/>
          <p:nvPr/>
        </p:nvSpPr>
        <p:spPr>
          <a:xfrm>
            <a:off x="476131" y="5367750"/>
            <a:ext cx="5618345" cy="1012405"/>
          </a:xfrm>
          <a:prstGeom prst="rect">
            <a:avLst/>
          </a:prstGeom>
          <a:noFill/>
        </p:spPr>
        <p:txBody>
          <a:bodyPr wrap="square" rtlCol="0" anchor="ctr">
            <a:normAutofit fontScale="85000" lnSpcReduction="20000"/>
          </a:bodyPr>
          <a:lstStyle/>
          <a:p>
            <a:pPr algn="ctr">
              <a:buNone/>
            </a:pPr>
            <a:r>
              <a:rPr lang="en-US" sz="2000" dirty="0">
                <a:solidFill>
                  <a:srgbClr val="071023"/>
                </a:solidFill>
                <a:latin typeface="Space Mono Regular" pitchFamily="34" charset="0"/>
                <a:ea typeface="Space Mono Regular" pitchFamily="34" charset="-122"/>
                <a:cs typeface="Space Mono Regular" pitchFamily="34" charset="-120"/>
              </a:rPr>
              <a:t>TorchVision</a:t>
            </a:r>
            <a:endParaRPr lang="en-US" dirty="0"/>
          </a:p>
        </p:txBody>
      </p:sp>
      <p:sp>
        <p:nvSpPr>
          <p:cNvPr id="15" name="Object 14"/>
          <p:cNvSpPr/>
          <p:nvPr/>
        </p:nvSpPr>
        <p:spPr>
          <a:xfrm>
            <a:off x="6094476" y="5367750"/>
            <a:ext cx="5618345" cy="1012405"/>
          </a:xfrm>
          <a:prstGeom prst="rect">
            <a:avLst/>
          </a:prstGeom>
          <a:noFill/>
        </p:spPr>
        <p:txBody>
          <a:bodyPr wrap="square" rtlCol="0" anchor="ctr">
            <a:normAutofit fontScale="85000" lnSpcReduction="20000"/>
          </a:bodyPr>
          <a:lstStyle/>
          <a:p>
            <a:pPr algn="ctr">
              <a:buNone/>
            </a:pPr>
            <a:r>
              <a:rPr lang="en-US" sz="2000" dirty="0">
                <a:solidFill>
                  <a:srgbClr val="071023"/>
                </a:solidFill>
                <a:latin typeface="Space Mono Regular" pitchFamily="34" charset="0"/>
                <a:ea typeface="Space Mono Regular" pitchFamily="34" charset="-122"/>
                <a:cs typeface="Space Mono Regular" pitchFamily="34" charset="-120"/>
              </a:rPr>
              <a:t>Part of PyTorch. Tools and datasets for image processing.</a:t>
            </a:r>
            <a:endParaRPr lang="en-US" dirty="0"/>
          </a:p>
        </p:txBody>
      </p:sp>
      <p:sp>
        <p:nvSpPr>
          <p:cNvPr id="16" name="Object 15"/>
          <p:cNvSpPr/>
          <p:nvPr/>
        </p:nvSpPr>
        <p:spPr>
          <a:xfrm>
            <a:off x="-476131" y="6525523"/>
            <a:ext cx="12188952" cy="170514"/>
          </a:xfrm>
          <a:prstGeom prst="rect">
            <a:avLst/>
          </a:prstGeom>
          <a:noFill/>
        </p:spPr>
        <p:txBody>
          <a:bodyPr wrap="square" lIns="0" tIns="0" rIns="0" bIns="0" rtlCol="0" anchor="t"/>
          <a:lstStyle/>
          <a:p>
            <a:pPr algn="r">
              <a:lnSpc>
                <a:spcPts val="1344"/>
              </a:lnSpc>
              <a:buNone/>
            </a:pPr>
            <a:r>
              <a:rPr lang="en-US" sz="960" dirty="0">
                <a:solidFill>
                  <a:srgbClr val="FFFFFF">
                    <a:alpha val="80000"/>
                  </a:srgbClr>
                </a:solidFill>
                <a:latin typeface="Space Mono" pitchFamily="34" charset="0"/>
                <a:ea typeface="Space Mono" pitchFamily="34" charset="-122"/>
                <a:cs typeface="Space Mono" pitchFamily="34" charset="-120"/>
              </a:rPr>
              <a:t>*Provided context</a:t>
            </a:r>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solidFill>
          <a:srgbClr val="071023"/>
        </a:solidFill>
        <a:effectLst/>
      </p:bgPr>
    </p:bg>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12198475" cy="85704"/>
          </a:xfrm>
          <a:prstGeom prst="rect">
            <a:avLst/>
          </a:prstGeom>
        </p:spPr>
      </p:pic>
      <p:sp>
        <p:nvSpPr>
          <p:cNvPr id="3" name="Object 2"/>
          <p:cNvSpPr/>
          <p:nvPr/>
        </p:nvSpPr>
        <p:spPr>
          <a:xfrm>
            <a:off x="0" y="402628"/>
            <a:ext cx="12188952" cy="481636"/>
          </a:xfrm>
          <a:prstGeom prst="rect">
            <a:avLst/>
          </a:prstGeom>
          <a:noFill/>
        </p:spPr>
        <p:txBody>
          <a:bodyPr wrap="square" lIns="0" tIns="0" rIns="0" bIns="0" rtlCol="0" anchor="t"/>
          <a:lstStyle/>
          <a:p>
            <a:pPr algn="ctr">
              <a:lnSpc>
                <a:spcPts val="3794"/>
              </a:lnSpc>
              <a:buNone/>
            </a:pPr>
            <a:r>
              <a:rPr lang="en-US" sz="3563" kern="0" spc="35" dirty="0">
                <a:solidFill>
                  <a:srgbClr val="F5F6F2"/>
                </a:solidFill>
                <a:latin typeface="Poppins" pitchFamily="34" charset="0"/>
                <a:ea typeface="Poppins" pitchFamily="34" charset="-122"/>
                <a:cs typeface="Poppins" pitchFamily="34" charset="-120"/>
              </a:rPr>
              <a:t>Training Generative Models from Scratch</a:t>
            </a:r>
            <a:endParaRPr lang="en-US" dirty="0"/>
          </a:p>
        </p:txBody>
      </p:sp>
      <p:pic>
        <p:nvPicPr>
          <p:cNvPr id="4" name="Object 3"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76131" y="1618846"/>
            <a:ext cx="2399700" cy="1190327"/>
          </a:xfrm>
          <a:prstGeom prst="rect">
            <a:avLst/>
          </a:prstGeom>
        </p:spPr>
      </p:pic>
      <p:sp>
        <p:nvSpPr>
          <p:cNvPr id="5" name="Object 4"/>
          <p:cNvSpPr/>
          <p:nvPr/>
        </p:nvSpPr>
        <p:spPr>
          <a:xfrm>
            <a:off x="579927" y="2087834"/>
            <a:ext cx="1906428" cy="230328"/>
          </a:xfrm>
          <a:prstGeom prst="rect">
            <a:avLst/>
          </a:prstGeom>
          <a:noFill/>
        </p:spPr>
        <p:txBody>
          <a:bodyPr wrap="square" lIns="0" tIns="0" rIns="0" bIns="0" rtlCol="0" anchor="t"/>
          <a:lstStyle/>
          <a:p>
            <a:pPr algn="ctr">
              <a:lnSpc>
                <a:spcPts val="1814"/>
              </a:lnSpc>
              <a:buNone/>
            </a:pPr>
            <a:r>
              <a:rPr lang="en-US" sz="1440" dirty="0">
                <a:solidFill>
                  <a:srgbClr val="F5F6F2"/>
                </a:solidFill>
                <a:latin typeface="Space Mono" pitchFamily="34" charset="0"/>
                <a:ea typeface="Space Mono" pitchFamily="34" charset="-122"/>
                <a:cs typeface="Space Mono" pitchFamily="34" charset="-120"/>
              </a:rPr>
              <a:t>Data Collection</a:t>
            </a:r>
            <a:endParaRPr lang="en-US" dirty="0"/>
          </a:p>
        </p:txBody>
      </p:sp>
      <p:sp>
        <p:nvSpPr>
          <p:cNvPr id="6" name="Object 5"/>
          <p:cNvSpPr/>
          <p:nvPr/>
        </p:nvSpPr>
        <p:spPr>
          <a:xfrm>
            <a:off x="761810" y="2943382"/>
            <a:ext cx="1906428" cy="3198261"/>
          </a:xfrm>
          <a:prstGeom prst="rect">
            <a:avLst/>
          </a:prstGeom>
          <a:noFill/>
        </p:spPr>
        <p:txBody>
          <a:bodyPr wrap="square" lIns="0" tIns="0" rIns="0" bIns="0" rtlCol="0" anchor="t"/>
          <a:lstStyle/>
          <a:p>
            <a:pPr algn="l">
              <a:lnSpc>
                <a:spcPts val="1680"/>
              </a:lnSpc>
              <a:buNone/>
            </a:pPr>
            <a:r>
              <a:rPr lang="en-US" sz="1200" dirty="0">
                <a:solidFill>
                  <a:srgbClr val="FFFFFF">
                    <a:alpha val="80000"/>
                  </a:srgbClr>
                </a:solidFill>
                <a:latin typeface="Space Mono" pitchFamily="34" charset="0"/>
                <a:ea typeface="Space Mono" pitchFamily="34" charset="-122"/>
                <a:cs typeface="Space Mono" pitchFamily="34" charset="-120"/>
              </a:rPr>
              <a:t>Gather a large dataset of high-quality images, such as the CIFAR-10 or ImageNet datasets. These datasets contain thousands of labeled images across various categories, which are crucial for training generative models effectively.</a:t>
            </a:r>
            <a:endParaRPr lang="en-US" dirty="0"/>
          </a:p>
        </p:txBody>
      </p:sp>
      <p:pic>
        <p:nvPicPr>
          <p:cNvPr id="7" name="Object 6"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685379" y="1618846"/>
            <a:ext cx="2399700" cy="1190327"/>
          </a:xfrm>
          <a:prstGeom prst="rect">
            <a:avLst/>
          </a:prstGeom>
        </p:spPr>
      </p:pic>
      <p:sp>
        <p:nvSpPr>
          <p:cNvPr id="8" name="Object 7"/>
          <p:cNvSpPr/>
          <p:nvPr/>
        </p:nvSpPr>
        <p:spPr>
          <a:xfrm>
            <a:off x="3089138" y="1973563"/>
            <a:ext cx="1592182" cy="460657"/>
          </a:xfrm>
          <a:prstGeom prst="rect">
            <a:avLst/>
          </a:prstGeom>
          <a:noFill/>
        </p:spPr>
        <p:txBody>
          <a:bodyPr wrap="square" lIns="0" tIns="0" rIns="0" bIns="0" rtlCol="0" anchor="t"/>
          <a:lstStyle/>
          <a:p>
            <a:pPr algn="ctr">
              <a:lnSpc>
                <a:spcPts val="1814"/>
              </a:lnSpc>
              <a:buNone/>
            </a:pPr>
            <a:r>
              <a:rPr lang="en-US" sz="1440" dirty="0">
                <a:solidFill>
                  <a:srgbClr val="F5F6F2"/>
                </a:solidFill>
                <a:latin typeface="Space Mono" pitchFamily="34" charset="0"/>
                <a:ea typeface="Space Mono" pitchFamily="34" charset="-122"/>
                <a:cs typeface="Space Mono" pitchFamily="34" charset="-120"/>
              </a:rPr>
              <a:t>Model Selection</a:t>
            </a:r>
            <a:endParaRPr lang="en-US" dirty="0"/>
          </a:p>
        </p:txBody>
      </p:sp>
      <p:sp>
        <p:nvSpPr>
          <p:cNvPr id="9" name="Object 8"/>
          <p:cNvSpPr/>
          <p:nvPr/>
        </p:nvSpPr>
        <p:spPr>
          <a:xfrm>
            <a:off x="2971057" y="2943382"/>
            <a:ext cx="1906428" cy="3411478"/>
          </a:xfrm>
          <a:prstGeom prst="rect">
            <a:avLst/>
          </a:prstGeom>
          <a:noFill/>
        </p:spPr>
        <p:txBody>
          <a:bodyPr wrap="square" lIns="0" tIns="0" rIns="0" bIns="0" rtlCol="0" anchor="t"/>
          <a:lstStyle/>
          <a:p>
            <a:pPr algn="l">
              <a:lnSpc>
                <a:spcPts val="1680"/>
              </a:lnSpc>
              <a:buNone/>
            </a:pPr>
            <a:r>
              <a:rPr lang="en-US" sz="1200" dirty="0">
                <a:solidFill>
                  <a:srgbClr val="FFFFFF">
                    <a:alpha val="80000"/>
                  </a:srgbClr>
                </a:solidFill>
                <a:latin typeface="Space Mono" pitchFamily="34" charset="0"/>
                <a:ea typeface="Space Mono" pitchFamily="34" charset="-122"/>
                <a:cs typeface="Space Mono" pitchFamily="34" charset="-120"/>
              </a:rPr>
              <a:t>Choose a suitable generative model architecture, such as Generative Adversarial Networks (GANs) or Variational Autoencoders (VAEs). These models have different strengths and are suitable for different types of image generation tasks.</a:t>
            </a:r>
            <a:endParaRPr lang="en-US" dirty="0"/>
          </a:p>
        </p:txBody>
      </p:sp>
      <p:pic>
        <p:nvPicPr>
          <p:cNvPr id="10" name="Object 9"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894626" y="1618846"/>
            <a:ext cx="2399700" cy="1190327"/>
          </a:xfrm>
          <a:prstGeom prst="rect">
            <a:avLst/>
          </a:prstGeom>
        </p:spPr>
      </p:pic>
      <p:sp>
        <p:nvSpPr>
          <p:cNvPr id="11" name="Object 10"/>
          <p:cNvSpPr/>
          <p:nvPr/>
        </p:nvSpPr>
        <p:spPr>
          <a:xfrm>
            <a:off x="5298385" y="2087834"/>
            <a:ext cx="1592182" cy="230328"/>
          </a:xfrm>
          <a:prstGeom prst="rect">
            <a:avLst/>
          </a:prstGeom>
          <a:noFill/>
        </p:spPr>
        <p:txBody>
          <a:bodyPr wrap="square" lIns="0" tIns="0" rIns="0" bIns="0" rtlCol="0" anchor="t"/>
          <a:lstStyle/>
          <a:p>
            <a:pPr algn="ctr">
              <a:lnSpc>
                <a:spcPts val="1814"/>
              </a:lnSpc>
              <a:buNone/>
            </a:pPr>
            <a:r>
              <a:rPr lang="en-US" sz="1440" dirty="0">
                <a:solidFill>
                  <a:srgbClr val="F5F6F2"/>
                </a:solidFill>
                <a:latin typeface="Space Mono" pitchFamily="34" charset="0"/>
                <a:ea typeface="Space Mono" pitchFamily="34" charset="-122"/>
                <a:cs typeface="Space Mono" pitchFamily="34" charset="-120"/>
              </a:rPr>
              <a:t>Training</a:t>
            </a:r>
            <a:endParaRPr lang="en-US" dirty="0"/>
          </a:p>
        </p:txBody>
      </p:sp>
      <p:sp>
        <p:nvSpPr>
          <p:cNvPr id="12" name="Object 11"/>
          <p:cNvSpPr/>
          <p:nvPr/>
        </p:nvSpPr>
        <p:spPr>
          <a:xfrm>
            <a:off x="5180305" y="2943382"/>
            <a:ext cx="1906428" cy="2985043"/>
          </a:xfrm>
          <a:prstGeom prst="rect">
            <a:avLst/>
          </a:prstGeom>
          <a:noFill/>
        </p:spPr>
        <p:txBody>
          <a:bodyPr wrap="square" lIns="0" tIns="0" rIns="0" bIns="0" rtlCol="0" anchor="t"/>
          <a:lstStyle/>
          <a:p>
            <a:pPr algn="l">
              <a:lnSpc>
                <a:spcPts val="1680"/>
              </a:lnSpc>
              <a:buNone/>
            </a:pPr>
            <a:r>
              <a:rPr lang="en-US" sz="1200" dirty="0">
                <a:solidFill>
                  <a:srgbClr val="FFFFFF">
                    <a:alpha val="80000"/>
                  </a:srgbClr>
                </a:solidFill>
                <a:latin typeface="Space Mono" pitchFamily="34" charset="0"/>
                <a:ea typeface="Space Mono" pitchFamily="34" charset="-122"/>
                <a:cs typeface="Space Mono" pitchFamily="34" charset="-120"/>
              </a:rPr>
              <a:t>Use powerful deep learning frameworks like TensorFlow or PyTorch to build and train your generative model. Leverage the extensive libraries and tools provided by these frameworks to simplify the training process.</a:t>
            </a:r>
            <a:endParaRPr lang="en-US" dirty="0"/>
          </a:p>
        </p:txBody>
      </p:sp>
      <p:pic>
        <p:nvPicPr>
          <p:cNvPr id="13" name="Object 12"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103874" y="1618846"/>
            <a:ext cx="2399700" cy="1190327"/>
          </a:xfrm>
          <a:prstGeom prst="rect">
            <a:avLst/>
          </a:prstGeom>
        </p:spPr>
      </p:pic>
      <p:sp>
        <p:nvSpPr>
          <p:cNvPr id="14" name="Object 13"/>
          <p:cNvSpPr/>
          <p:nvPr/>
        </p:nvSpPr>
        <p:spPr>
          <a:xfrm>
            <a:off x="7507633" y="2087834"/>
            <a:ext cx="1592182" cy="230328"/>
          </a:xfrm>
          <a:prstGeom prst="rect">
            <a:avLst/>
          </a:prstGeom>
          <a:noFill/>
        </p:spPr>
        <p:txBody>
          <a:bodyPr wrap="square" lIns="0" tIns="0" rIns="0" bIns="0" rtlCol="0" anchor="t"/>
          <a:lstStyle/>
          <a:p>
            <a:pPr algn="ctr">
              <a:lnSpc>
                <a:spcPts val="1814"/>
              </a:lnSpc>
              <a:buNone/>
            </a:pPr>
            <a:r>
              <a:rPr lang="en-US" sz="1440" dirty="0">
                <a:solidFill>
                  <a:srgbClr val="F5F6F2"/>
                </a:solidFill>
                <a:latin typeface="Space Mono" pitchFamily="34" charset="0"/>
                <a:ea typeface="Space Mono" pitchFamily="34" charset="-122"/>
                <a:cs typeface="Space Mono" pitchFamily="34" charset="-120"/>
              </a:rPr>
              <a:t>Hardware</a:t>
            </a:r>
            <a:endParaRPr lang="en-US" dirty="0"/>
          </a:p>
        </p:txBody>
      </p:sp>
      <p:sp>
        <p:nvSpPr>
          <p:cNvPr id="15" name="Object 14"/>
          <p:cNvSpPr/>
          <p:nvPr/>
        </p:nvSpPr>
        <p:spPr>
          <a:xfrm>
            <a:off x="7389552" y="2943382"/>
            <a:ext cx="1906428" cy="2345391"/>
          </a:xfrm>
          <a:prstGeom prst="rect">
            <a:avLst/>
          </a:prstGeom>
          <a:noFill/>
        </p:spPr>
        <p:txBody>
          <a:bodyPr wrap="square" lIns="0" tIns="0" rIns="0" bIns="0" rtlCol="0" anchor="t"/>
          <a:lstStyle/>
          <a:p>
            <a:pPr algn="l">
              <a:lnSpc>
                <a:spcPts val="1680"/>
              </a:lnSpc>
              <a:buNone/>
            </a:pPr>
            <a:r>
              <a:rPr lang="en-US" sz="1200" dirty="0">
                <a:solidFill>
                  <a:srgbClr val="FFFFFF">
                    <a:alpha val="80000"/>
                  </a:srgbClr>
                </a:solidFill>
                <a:latin typeface="Space Mono" pitchFamily="34" charset="0"/>
                <a:ea typeface="Space Mono" pitchFamily="34" charset="-122"/>
                <a:cs typeface="Space Mono" pitchFamily="34" charset="-120"/>
              </a:rPr>
              <a:t>Train your model on powerful hardware, such as GPUs or TPUs, to accelerate the training process and enable the generation of high-quality, high-resolution images.</a:t>
            </a:r>
            <a:endParaRPr lang="en-US" dirty="0"/>
          </a:p>
        </p:txBody>
      </p:sp>
      <p:pic>
        <p:nvPicPr>
          <p:cNvPr id="16" name="Object 15" descr="preencoded.png"/>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313122" y="1618846"/>
            <a:ext cx="2399700" cy="1190327"/>
          </a:xfrm>
          <a:prstGeom prst="rect">
            <a:avLst/>
          </a:prstGeom>
        </p:spPr>
      </p:pic>
      <p:sp>
        <p:nvSpPr>
          <p:cNvPr id="17" name="Object 16"/>
          <p:cNvSpPr/>
          <p:nvPr/>
        </p:nvSpPr>
        <p:spPr>
          <a:xfrm>
            <a:off x="9716880" y="2087834"/>
            <a:ext cx="1592182" cy="230328"/>
          </a:xfrm>
          <a:prstGeom prst="rect">
            <a:avLst/>
          </a:prstGeom>
          <a:noFill/>
        </p:spPr>
        <p:txBody>
          <a:bodyPr wrap="square" lIns="0" tIns="0" rIns="0" bIns="0" rtlCol="0" anchor="t"/>
          <a:lstStyle/>
          <a:p>
            <a:pPr algn="ctr">
              <a:lnSpc>
                <a:spcPts val="1814"/>
              </a:lnSpc>
              <a:buNone/>
            </a:pPr>
            <a:r>
              <a:rPr lang="en-US" sz="1440" dirty="0">
                <a:solidFill>
                  <a:srgbClr val="071023"/>
                </a:solidFill>
                <a:latin typeface="Space Mono" pitchFamily="34" charset="0"/>
                <a:ea typeface="Space Mono" pitchFamily="34" charset="-122"/>
                <a:cs typeface="Space Mono" pitchFamily="34" charset="-120"/>
              </a:rPr>
              <a:t>Evaluation</a:t>
            </a:r>
            <a:endParaRPr lang="en-US" dirty="0"/>
          </a:p>
        </p:txBody>
      </p:sp>
      <p:sp>
        <p:nvSpPr>
          <p:cNvPr id="18" name="Object 17"/>
          <p:cNvSpPr/>
          <p:nvPr/>
        </p:nvSpPr>
        <p:spPr>
          <a:xfrm>
            <a:off x="9598800" y="2943382"/>
            <a:ext cx="1906428" cy="3624696"/>
          </a:xfrm>
          <a:prstGeom prst="rect">
            <a:avLst/>
          </a:prstGeom>
          <a:noFill/>
        </p:spPr>
        <p:txBody>
          <a:bodyPr wrap="square" lIns="0" tIns="0" rIns="0" bIns="0" rtlCol="0" anchor="t"/>
          <a:lstStyle/>
          <a:p>
            <a:pPr algn="l">
              <a:lnSpc>
                <a:spcPts val="1680"/>
              </a:lnSpc>
              <a:buNone/>
            </a:pPr>
            <a:r>
              <a:rPr lang="en-US" sz="1200" dirty="0">
                <a:solidFill>
                  <a:srgbClr val="FFFFFF">
                    <a:alpha val="80000"/>
                  </a:srgbClr>
                </a:solidFill>
                <a:latin typeface="Space Mono" pitchFamily="34" charset="0"/>
                <a:ea typeface="Space Mono" pitchFamily="34" charset="-122"/>
                <a:cs typeface="Space Mono" pitchFamily="34" charset="-120"/>
              </a:rPr>
              <a:t>Assess the performance of your trained model using metrics like the Frechet Inception Distance (FID), which measures the similarity between the generated images and the real images in the dataset. This helps you evaluate the quality and realism of the generated images.</a:t>
            </a:r>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solidFill>
          <a:srgbClr val="071023"/>
        </a:solidFill>
        <a:effectLst/>
      </p:bgPr>
    </p:bg>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12198475" cy="85704"/>
          </a:xfrm>
          <a:prstGeom prst="rect">
            <a:avLst/>
          </a:prstGeom>
        </p:spPr>
      </p:pic>
      <p:sp>
        <p:nvSpPr>
          <p:cNvPr id="3" name="Object 2"/>
          <p:cNvSpPr/>
          <p:nvPr/>
        </p:nvSpPr>
        <p:spPr>
          <a:xfrm>
            <a:off x="0" y="402628"/>
            <a:ext cx="12188952" cy="481636"/>
          </a:xfrm>
          <a:prstGeom prst="rect">
            <a:avLst/>
          </a:prstGeom>
          <a:noFill/>
        </p:spPr>
        <p:txBody>
          <a:bodyPr wrap="square" lIns="0" tIns="0" rIns="0" bIns="0" rtlCol="0" anchor="t"/>
          <a:lstStyle/>
          <a:p>
            <a:pPr algn="ctr">
              <a:lnSpc>
                <a:spcPts val="3794"/>
              </a:lnSpc>
              <a:buNone/>
            </a:pPr>
            <a:r>
              <a:rPr lang="en-US" sz="3563" kern="0" spc="35" dirty="0">
                <a:solidFill>
                  <a:srgbClr val="F5F6F2"/>
                </a:solidFill>
                <a:latin typeface="Poppins" pitchFamily="34" charset="0"/>
                <a:ea typeface="Poppins" pitchFamily="34" charset="-122"/>
                <a:cs typeface="Poppins" pitchFamily="34" charset="-120"/>
              </a:rPr>
              <a:t>Practical Applications of Generative AI</a:t>
            </a:r>
            <a:endParaRPr lang="en-US" dirty="0"/>
          </a:p>
        </p:txBody>
      </p:sp>
      <p:sp>
        <p:nvSpPr>
          <p:cNvPr id="4" name="Object 3"/>
          <p:cNvSpPr/>
          <p:nvPr/>
        </p:nvSpPr>
        <p:spPr>
          <a:xfrm>
            <a:off x="476131" y="1571232"/>
            <a:ext cx="5523119" cy="2309235"/>
          </a:xfrm>
          <a:prstGeom prst="rect">
            <a:avLst/>
          </a:prstGeom>
          <a:solidFill>
            <a:srgbClr val="B9D5B1"/>
          </a:solidFill>
        </p:spPr>
        <p:txBody>
          <a:bodyPr/>
          <a:lstStyle/>
          <a:p>
            <a:endParaRPr lang="en-US"/>
          </a:p>
        </p:txBody>
      </p:sp>
      <p:sp>
        <p:nvSpPr>
          <p:cNvPr id="5" name="Object 4"/>
          <p:cNvSpPr/>
          <p:nvPr/>
        </p:nvSpPr>
        <p:spPr>
          <a:xfrm>
            <a:off x="761810" y="1786979"/>
            <a:ext cx="5551687" cy="293713"/>
          </a:xfrm>
          <a:prstGeom prst="rect">
            <a:avLst/>
          </a:prstGeom>
          <a:noFill/>
        </p:spPr>
        <p:txBody>
          <a:bodyPr wrap="square" lIns="0" tIns="0" rIns="0" bIns="0" rtlCol="0" anchor="t"/>
          <a:lstStyle/>
          <a:p>
            <a:pPr algn="l">
              <a:lnSpc>
                <a:spcPts val="2313"/>
              </a:lnSpc>
              <a:buNone/>
            </a:pPr>
            <a:r>
              <a:rPr lang="en-US" sz="1836" dirty="0">
                <a:solidFill>
                  <a:srgbClr val="071023"/>
                </a:solidFill>
                <a:latin typeface="Space Mono" pitchFamily="34" charset="0"/>
                <a:ea typeface="Space Mono" pitchFamily="34" charset="-122"/>
                <a:cs typeface="Space Mono" pitchFamily="34" charset="-120"/>
              </a:rPr>
              <a:t>Art and Content Creation</a:t>
            </a:r>
            <a:endParaRPr lang="en-US" dirty="0"/>
          </a:p>
        </p:txBody>
      </p:sp>
      <p:sp>
        <p:nvSpPr>
          <p:cNvPr id="6" name="Object 5"/>
          <p:cNvSpPr/>
          <p:nvPr/>
        </p:nvSpPr>
        <p:spPr>
          <a:xfrm>
            <a:off x="761810" y="2213711"/>
            <a:ext cx="5551687" cy="1199255"/>
          </a:xfrm>
          <a:prstGeom prst="rect">
            <a:avLst/>
          </a:prstGeom>
          <a:noFill/>
        </p:spPr>
        <p:txBody>
          <a:bodyPr wrap="square" lIns="0" tIns="0" rIns="0" bIns="0" rtlCol="0" anchor="t"/>
          <a:lstStyle/>
          <a:p>
            <a:pPr algn="l">
              <a:lnSpc>
                <a:spcPts val="1890"/>
              </a:lnSpc>
              <a:spcBef>
                <a:spcPts val="1027"/>
              </a:spcBef>
              <a:buNone/>
            </a:pPr>
            <a:r>
              <a:rPr lang="en-US" sz="1350" dirty="0">
                <a:solidFill>
                  <a:srgbClr val="000000">
                    <a:alpha val="80000"/>
                  </a:srgbClr>
                </a:solidFill>
                <a:latin typeface="Space Mono" pitchFamily="34" charset="0"/>
                <a:ea typeface="Space Mono" pitchFamily="34" charset="-122"/>
                <a:cs typeface="Space Mono" pitchFamily="34" charset="-120"/>
              </a:rPr>
              <a:t>Tools like DeepArt and DALL·E can generate unique, artistic images by learning from vast datasets of art and visual styles. These models can create original images, illustrations, and digital art.</a:t>
            </a:r>
            <a:endParaRPr lang="en-US" dirty="0"/>
          </a:p>
        </p:txBody>
      </p:sp>
      <p:sp>
        <p:nvSpPr>
          <p:cNvPr id="7" name="Object 6"/>
          <p:cNvSpPr/>
          <p:nvPr/>
        </p:nvSpPr>
        <p:spPr>
          <a:xfrm>
            <a:off x="6189702" y="1571232"/>
            <a:ext cx="5523119" cy="2309235"/>
          </a:xfrm>
          <a:prstGeom prst="rect">
            <a:avLst/>
          </a:prstGeom>
          <a:solidFill>
            <a:srgbClr val="B9D5B1"/>
          </a:solidFill>
        </p:spPr>
        <p:txBody>
          <a:bodyPr/>
          <a:lstStyle/>
          <a:p>
            <a:endParaRPr lang="en-US"/>
          </a:p>
        </p:txBody>
      </p:sp>
      <p:sp>
        <p:nvSpPr>
          <p:cNvPr id="8" name="Object 7"/>
          <p:cNvSpPr/>
          <p:nvPr/>
        </p:nvSpPr>
        <p:spPr>
          <a:xfrm>
            <a:off x="6475381" y="1786979"/>
            <a:ext cx="5551687" cy="293713"/>
          </a:xfrm>
          <a:prstGeom prst="rect">
            <a:avLst/>
          </a:prstGeom>
          <a:noFill/>
        </p:spPr>
        <p:txBody>
          <a:bodyPr wrap="square" lIns="0" tIns="0" rIns="0" bIns="0" rtlCol="0" anchor="t"/>
          <a:lstStyle/>
          <a:p>
            <a:pPr algn="l">
              <a:lnSpc>
                <a:spcPts val="2313"/>
              </a:lnSpc>
              <a:buNone/>
            </a:pPr>
            <a:r>
              <a:rPr lang="en-US" sz="1836" dirty="0">
                <a:solidFill>
                  <a:srgbClr val="071023"/>
                </a:solidFill>
                <a:latin typeface="Space Mono" pitchFamily="34" charset="0"/>
                <a:ea typeface="Space Mono" pitchFamily="34" charset="-122"/>
                <a:cs typeface="Space Mono" pitchFamily="34" charset="-120"/>
              </a:rPr>
              <a:t>Data Augmentation</a:t>
            </a:r>
            <a:endParaRPr lang="en-US" dirty="0"/>
          </a:p>
        </p:txBody>
      </p:sp>
      <p:sp>
        <p:nvSpPr>
          <p:cNvPr id="9" name="Object 8"/>
          <p:cNvSpPr/>
          <p:nvPr/>
        </p:nvSpPr>
        <p:spPr>
          <a:xfrm>
            <a:off x="6475381" y="2213711"/>
            <a:ext cx="5551687" cy="1439106"/>
          </a:xfrm>
          <a:prstGeom prst="rect">
            <a:avLst/>
          </a:prstGeom>
          <a:noFill/>
        </p:spPr>
        <p:txBody>
          <a:bodyPr wrap="square" lIns="0" tIns="0" rIns="0" bIns="0" rtlCol="0" anchor="t"/>
          <a:lstStyle/>
          <a:p>
            <a:pPr algn="l">
              <a:lnSpc>
                <a:spcPts val="1890"/>
              </a:lnSpc>
              <a:spcBef>
                <a:spcPts val="1027"/>
              </a:spcBef>
              <a:buNone/>
            </a:pPr>
            <a:r>
              <a:rPr lang="en-US" sz="1350" dirty="0">
                <a:solidFill>
                  <a:srgbClr val="000000">
                    <a:alpha val="80000"/>
                  </a:srgbClr>
                </a:solidFill>
                <a:latin typeface="Space Mono" pitchFamily="34" charset="0"/>
                <a:ea typeface="Space Mono" pitchFamily="34" charset="-122"/>
                <a:cs typeface="Space Mono" pitchFamily="34" charset="-120"/>
              </a:rPr>
              <a:t>Generative AI models can enhance training datasets by generating new, realistic images. This data augmentation can improve the performance of image recognition and classification models, especially when dealing with limited training data.</a:t>
            </a:r>
            <a:endParaRPr lang="en-US" dirty="0"/>
          </a:p>
        </p:txBody>
      </p:sp>
      <p:sp>
        <p:nvSpPr>
          <p:cNvPr id="10" name="Object 9"/>
          <p:cNvSpPr/>
          <p:nvPr/>
        </p:nvSpPr>
        <p:spPr>
          <a:xfrm>
            <a:off x="476131" y="4070920"/>
            <a:ext cx="5523119" cy="2309235"/>
          </a:xfrm>
          <a:prstGeom prst="rect">
            <a:avLst/>
          </a:prstGeom>
          <a:solidFill>
            <a:srgbClr val="B9D5B1"/>
          </a:solidFill>
        </p:spPr>
        <p:txBody>
          <a:bodyPr/>
          <a:lstStyle/>
          <a:p>
            <a:endParaRPr lang="en-US"/>
          </a:p>
        </p:txBody>
      </p:sp>
      <p:sp>
        <p:nvSpPr>
          <p:cNvPr id="11" name="Object 10"/>
          <p:cNvSpPr/>
          <p:nvPr/>
        </p:nvSpPr>
        <p:spPr>
          <a:xfrm>
            <a:off x="761810" y="4286666"/>
            <a:ext cx="5551687" cy="293713"/>
          </a:xfrm>
          <a:prstGeom prst="rect">
            <a:avLst/>
          </a:prstGeom>
          <a:noFill/>
        </p:spPr>
        <p:txBody>
          <a:bodyPr wrap="square" lIns="0" tIns="0" rIns="0" bIns="0" rtlCol="0" anchor="t"/>
          <a:lstStyle/>
          <a:p>
            <a:pPr algn="l">
              <a:lnSpc>
                <a:spcPts val="2313"/>
              </a:lnSpc>
              <a:buNone/>
            </a:pPr>
            <a:r>
              <a:rPr lang="en-US" sz="1836" dirty="0">
                <a:solidFill>
                  <a:srgbClr val="071023"/>
                </a:solidFill>
                <a:latin typeface="Space Mono" pitchFamily="34" charset="0"/>
                <a:ea typeface="Space Mono" pitchFamily="34" charset="-122"/>
                <a:cs typeface="Space Mono" pitchFamily="34" charset="-120"/>
              </a:rPr>
              <a:t>Image Super-Resolution</a:t>
            </a:r>
            <a:endParaRPr lang="en-US" dirty="0"/>
          </a:p>
        </p:txBody>
      </p:sp>
      <p:sp>
        <p:nvSpPr>
          <p:cNvPr id="12" name="Object 11"/>
          <p:cNvSpPr/>
          <p:nvPr/>
        </p:nvSpPr>
        <p:spPr>
          <a:xfrm>
            <a:off x="761810" y="4713399"/>
            <a:ext cx="5551687" cy="1199255"/>
          </a:xfrm>
          <a:prstGeom prst="rect">
            <a:avLst/>
          </a:prstGeom>
          <a:noFill/>
        </p:spPr>
        <p:txBody>
          <a:bodyPr wrap="square" lIns="0" tIns="0" rIns="0" bIns="0" rtlCol="0" anchor="t"/>
          <a:lstStyle/>
          <a:p>
            <a:pPr algn="l">
              <a:lnSpc>
                <a:spcPts val="1890"/>
              </a:lnSpc>
              <a:spcBef>
                <a:spcPts val="1027"/>
              </a:spcBef>
              <a:buNone/>
            </a:pPr>
            <a:r>
              <a:rPr lang="en-US" sz="1350" dirty="0">
                <a:solidFill>
                  <a:srgbClr val="000000">
                    <a:alpha val="80000"/>
                  </a:srgbClr>
                </a:solidFill>
                <a:latin typeface="Space Mono" pitchFamily="34" charset="0"/>
                <a:ea typeface="Space Mono" pitchFamily="34" charset="-122"/>
                <a:cs typeface="Space Mono" pitchFamily="34" charset="-120"/>
              </a:rPr>
              <a:t>Models like SRGAN (Super-Resolution Generative Adversarial Networks) can take low-resolution images and generate high-quality, high-resolution versions by learning the mapping between low and high-res images.</a:t>
            </a:r>
            <a:endParaRPr lang="en-US" dirty="0"/>
          </a:p>
        </p:txBody>
      </p:sp>
      <p:sp>
        <p:nvSpPr>
          <p:cNvPr id="13" name="Object 12"/>
          <p:cNvSpPr/>
          <p:nvPr/>
        </p:nvSpPr>
        <p:spPr>
          <a:xfrm>
            <a:off x="6189702" y="4070920"/>
            <a:ext cx="5523119" cy="2309235"/>
          </a:xfrm>
          <a:prstGeom prst="rect">
            <a:avLst/>
          </a:prstGeom>
          <a:solidFill>
            <a:srgbClr val="B9D5B1"/>
          </a:solidFill>
        </p:spPr>
        <p:txBody>
          <a:bodyPr/>
          <a:lstStyle/>
          <a:p>
            <a:endParaRPr lang="en-US"/>
          </a:p>
        </p:txBody>
      </p:sp>
      <p:sp>
        <p:nvSpPr>
          <p:cNvPr id="14" name="Object 13"/>
          <p:cNvSpPr/>
          <p:nvPr/>
        </p:nvSpPr>
        <p:spPr>
          <a:xfrm>
            <a:off x="6475381" y="4286666"/>
            <a:ext cx="5551687" cy="293713"/>
          </a:xfrm>
          <a:prstGeom prst="rect">
            <a:avLst/>
          </a:prstGeom>
          <a:noFill/>
        </p:spPr>
        <p:txBody>
          <a:bodyPr wrap="square" lIns="0" tIns="0" rIns="0" bIns="0" rtlCol="0" anchor="t"/>
          <a:lstStyle/>
          <a:p>
            <a:pPr algn="l">
              <a:lnSpc>
                <a:spcPts val="2313"/>
              </a:lnSpc>
              <a:buNone/>
            </a:pPr>
            <a:r>
              <a:rPr lang="en-US" sz="1836" dirty="0">
                <a:solidFill>
                  <a:srgbClr val="071023"/>
                </a:solidFill>
                <a:latin typeface="Space Mono" pitchFamily="34" charset="0"/>
                <a:ea typeface="Space Mono" pitchFamily="34" charset="-122"/>
                <a:cs typeface="Space Mono" pitchFamily="34" charset="-120"/>
              </a:rPr>
              <a:t>Style Transfer</a:t>
            </a:r>
            <a:endParaRPr lang="en-US" dirty="0"/>
          </a:p>
        </p:txBody>
      </p:sp>
      <p:sp>
        <p:nvSpPr>
          <p:cNvPr id="15" name="Object 14"/>
          <p:cNvSpPr/>
          <p:nvPr/>
        </p:nvSpPr>
        <p:spPr>
          <a:xfrm>
            <a:off x="6475381" y="4713399"/>
            <a:ext cx="5551687" cy="1199255"/>
          </a:xfrm>
          <a:prstGeom prst="rect">
            <a:avLst/>
          </a:prstGeom>
          <a:noFill/>
        </p:spPr>
        <p:txBody>
          <a:bodyPr wrap="square" lIns="0" tIns="0" rIns="0" bIns="0" rtlCol="0" anchor="t"/>
          <a:lstStyle/>
          <a:p>
            <a:pPr algn="l">
              <a:lnSpc>
                <a:spcPts val="1890"/>
              </a:lnSpc>
              <a:spcBef>
                <a:spcPts val="1027"/>
              </a:spcBef>
              <a:buNone/>
            </a:pPr>
            <a:r>
              <a:rPr lang="en-US" sz="1350" dirty="0">
                <a:solidFill>
                  <a:srgbClr val="000000">
                    <a:alpha val="80000"/>
                  </a:srgbClr>
                </a:solidFill>
                <a:latin typeface="Space Mono" pitchFamily="34" charset="0"/>
                <a:ea typeface="Space Mono" pitchFamily="34" charset="-122"/>
                <a:cs typeface="Space Mono" pitchFamily="34" charset="-120"/>
              </a:rPr>
              <a:t>Neural Style Transfer algorithms can transfer the artistic style of one image to the content of another image. This allows for the creation of unique, stylized images by combining the visual elements of different sources.</a:t>
            </a:r>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solidFill>
          <a:srgbClr val="071023"/>
        </a:solidFill>
        <a:effectLst/>
      </p:bgPr>
    </p:bg>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12198475" cy="76181"/>
          </a:xfrm>
          <a:prstGeom prst="rect">
            <a:avLst/>
          </a:prstGeom>
        </p:spPr>
      </p:pic>
      <p:sp>
        <p:nvSpPr>
          <p:cNvPr id="3" name="Object 2"/>
          <p:cNvSpPr/>
          <p:nvPr/>
        </p:nvSpPr>
        <p:spPr>
          <a:xfrm>
            <a:off x="0" y="402628"/>
            <a:ext cx="12188952" cy="481636"/>
          </a:xfrm>
          <a:prstGeom prst="rect">
            <a:avLst/>
          </a:prstGeom>
          <a:noFill/>
        </p:spPr>
        <p:txBody>
          <a:bodyPr wrap="square" lIns="0" tIns="0" rIns="0" bIns="0" rtlCol="0" anchor="t"/>
          <a:lstStyle/>
          <a:p>
            <a:pPr algn="ctr">
              <a:lnSpc>
                <a:spcPts val="3794"/>
              </a:lnSpc>
              <a:buNone/>
            </a:pPr>
            <a:r>
              <a:rPr lang="en-US" sz="3563" kern="0" spc="35" dirty="0">
                <a:solidFill>
                  <a:srgbClr val="F5F6F2"/>
                </a:solidFill>
                <a:latin typeface="Poppins" pitchFamily="34" charset="0"/>
                <a:ea typeface="Poppins" pitchFamily="34" charset="-122"/>
                <a:cs typeface="Poppins" pitchFamily="34" charset="-120"/>
              </a:rPr>
              <a:t>Future Trends and Challenges</a:t>
            </a:r>
            <a:endParaRPr lang="en-US" dirty="0"/>
          </a:p>
        </p:txBody>
      </p:sp>
      <p:pic>
        <p:nvPicPr>
          <p:cNvPr id="4" name="Object 3"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76131" y="1856911"/>
            <a:ext cx="11246213" cy="990352"/>
          </a:xfrm>
          <a:prstGeom prst="rect">
            <a:avLst/>
          </a:prstGeom>
        </p:spPr>
      </p:pic>
      <p:sp>
        <p:nvSpPr>
          <p:cNvPr id="5" name="Object 4"/>
          <p:cNvSpPr/>
          <p:nvPr/>
        </p:nvSpPr>
        <p:spPr>
          <a:xfrm>
            <a:off x="666583" y="2187375"/>
            <a:ext cx="10951012" cy="306956"/>
          </a:xfrm>
          <a:prstGeom prst="rect">
            <a:avLst/>
          </a:prstGeom>
          <a:noFill/>
        </p:spPr>
        <p:txBody>
          <a:bodyPr wrap="square" lIns="0" tIns="0" rIns="0" bIns="0" rtlCol="0" anchor="ctr"/>
          <a:lstStyle/>
          <a:p>
            <a:pPr algn="l">
              <a:lnSpc>
                <a:spcPts val="2420"/>
              </a:lnSpc>
              <a:buNone/>
            </a:pPr>
            <a:r>
              <a:rPr lang="en-US" sz="1920" dirty="0">
                <a:solidFill>
                  <a:srgbClr val="071023"/>
                </a:solidFill>
                <a:latin typeface="Space Mono" pitchFamily="34" charset="0"/>
                <a:ea typeface="Space Mono" pitchFamily="34" charset="-122"/>
                <a:cs typeface="Space Mono" pitchFamily="34" charset="-120"/>
              </a:rPr>
              <a:t>High-Resolution Image Generation</a:t>
            </a:r>
            <a:endParaRPr lang="en-US" dirty="0"/>
          </a:p>
        </p:txBody>
      </p:sp>
      <p:pic>
        <p:nvPicPr>
          <p:cNvPr id="6" name="Object 5"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76131" y="2940109"/>
            <a:ext cx="8922694" cy="990352"/>
          </a:xfrm>
          <a:prstGeom prst="rect">
            <a:avLst/>
          </a:prstGeom>
        </p:spPr>
      </p:pic>
      <p:sp>
        <p:nvSpPr>
          <p:cNvPr id="7" name="Object 6"/>
          <p:cNvSpPr/>
          <p:nvPr/>
        </p:nvSpPr>
        <p:spPr>
          <a:xfrm>
            <a:off x="666583" y="3270573"/>
            <a:ext cx="8619190" cy="306956"/>
          </a:xfrm>
          <a:prstGeom prst="rect">
            <a:avLst/>
          </a:prstGeom>
          <a:noFill/>
        </p:spPr>
        <p:txBody>
          <a:bodyPr wrap="square" lIns="0" tIns="0" rIns="0" bIns="0" rtlCol="0" anchor="ctr"/>
          <a:lstStyle/>
          <a:p>
            <a:pPr algn="l">
              <a:lnSpc>
                <a:spcPts val="2420"/>
              </a:lnSpc>
              <a:buNone/>
            </a:pPr>
            <a:r>
              <a:rPr lang="en-US" sz="1920" dirty="0">
                <a:solidFill>
                  <a:srgbClr val="071023"/>
                </a:solidFill>
                <a:latin typeface="Space Mono" pitchFamily="34" charset="0"/>
                <a:ea typeface="Space Mono" pitchFamily="34" charset="-122"/>
                <a:cs typeface="Space Mono" pitchFamily="34" charset="-120"/>
              </a:rPr>
              <a:t>Improved Training Algorithms</a:t>
            </a:r>
            <a:endParaRPr lang="en-US" dirty="0"/>
          </a:p>
        </p:txBody>
      </p:sp>
      <p:pic>
        <p:nvPicPr>
          <p:cNvPr id="8" name="Object 7" descr="preencoded.png"/>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76131" y="4023307"/>
            <a:ext cx="4275656" cy="990352"/>
          </a:xfrm>
          <a:prstGeom prst="rect">
            <a:avLst/>
          </a:prstGeom>
        </p:spPr>
      </p:pic>
      <p:sp>
        <p:nvSpPr>
          <p:cNvPr id="9" name="Object 8"/>
          <p:cNvSpPr/>
          <p:nvPr/>
        </p:nvSpPr>
        <p:spPr>
          <a:xfrm>
            <a:off x="666583" y="4201409"/>
            <a:ext cx="3860485" cy="613911"/>
          </a:xfrm>
          <a:prstGeom prst="rect">
            <a:avLst/>
          </a:prstGeom>
          <a:noFill/>
        </p:spPr>
        <p:txBody>
          <a:bodyPr wrap="square" lIns="0" tIns="0" rIns="0" bIns="0" rtlCol="0" anchor="ctr"/>
          <a:lstStyle/>
          <a:p>
            <a:pPr algn="l">
              <a:lnSpc>
                <a:spcPts val="2420"/>
              </a:lnSpc>
              <a:buNone/>
            </a:pPr>
            <a:r>
              <a:rPr lang="en-US" sz="1920" dirty="0">
                <a:solidFill>
                  <a:srgbClr val="071023"/>
                </a:solidFill>
                <a:latin typeface="Space Mono" pitchFamily="34" charset="0"/>
                <a:ea typeface="Space Mono" pitchFamily="34" charset="-122"/>
                <a:cs typeface="Space Mono" pitchFamily="34" charset="-120"/>
              </a:rPr>
              <a:t>Ethical Concerns around Deepfakes</a:t>
            </a:r>
            <a:endParaRPr lang="en-US" dirty="0"/>
          </a:p>
        </p:txBody>
      </p:sp>
      <p:pic>
        <p:nvPicPr>
          <p:cNvPr id="10" name="Object 9" descr="preencoded.png"/>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76131" y="5106505"/>
            <a:ext cx="6599175" cy="990352"/>
          </a:xfrm>
          <a:prstGeom prst="rect">
            <a:avLst/>
          </a:prstGeom>
        </p:spPr>
      </p:pic>
      <p:sp>
        <p:nvSpPr>
          <p:cNvPr id="11" name="Object 10"/>
          <p:cNvSpPr/>
          <p:nvPr/>
        </p:nvSpPr>
        <p:spPr>
          <a:xfrm>
            <a:off x="666583" y="5436969"/>
            <a:ext cx="6239755" cy="306956"/>
          </a:xfrm>
          <a:prstGeom prst="rect">
            <a:avLst/>
          </a:prstGeom>
          <a:noFill/>
        </p:spPr>
        <p:txBody>
          <a:bodyPr wrap="square" lIns="0" tIns="0" rIns="0" bIns="0" rtlCol="0" anchor="ctr"/>
          <a:lstStyle/>
          <a:p>
            <a:pPr algn="l">
              <a:lnSpc>
                <a:spcPts val="2420"/>
              </a:lnSpc>
              <a:buNone/>
            </a:pPr>
            <a:r>
              <a:rPr lang="en-US" sz="1920" dirty="0">
                <a:solidFill>
                  <a:srgbClr val="071023"/>
                </a:solidFill>
                <a:latin typeface="Space Mono" pitchFamily="34" charset="0"/>
                <a:ea typeface="Space Mono" pitchFamily="34" charset="-122"/>
                <a:cs typeface="Space Mono" pitchFamily="34" charset="-120"/>
              </a:rPr>
              <a:t>Ensuring Model Robustness</a:t>
            </a:r>
            <a:endParaRPr lang="en-US"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TotalTime>
  <Words>569</Words>
  <Application>Microsoft Office PowerPoint</Application>
  <PresentationFormat>Widescreen</PresentationFormat>
  <Paragraphs>53</Paragraphs>
  <Slides>6</Slides>
  <Notes>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vt:i4>
      </vt:variant>
    </vt:vector>
  </HeadingPairs>
  <TitlesOfParts>
    <vt:vector size="11" baseType="lpstr">
      <vt:lpstr>Space Mono Regular</vt:lpstr>
      <vt:lpstr>Arial</vt:lpstr>
      <vt:lpstr>Poppins</vt:lpstr>
      <vt:lpstr>Space Mono</vt:lpstr>
      <vt:lpstr>Office Theme</vt:lpstr>
      <vt:lpstr>PowerPoint Presentation</vt:lpstr>
      <vt:lpstr>PowerPoint Presentation</vt:lpstr>
      <vt:lpstr>PowerPoint Presentation</vt:lpstr>
      <vt:lpstr>PowerPoint Presentation</vt:lpstr>
      <vt:lpstr>PowerPoint Presentation</vt:lpstr>
      <vt:lpstr>PowerPoint Presentation</vt:lpstr>
    </vt:vector>
  </TitlesOfParts>
  <Company>Beautiful.ai</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Generative AI and Image Processing</dc:title>
  <dc:subject>Generative AI and Image Processing</dc:subject>
  <dc:creator>berkunis@pdx.edu</dc:creator>
  <cp:lastModifiedBy>Isil Berkun</cp:lastModifiedBy>
  <cp:revision>1</cp:revision>
  <dcterms:created xsi:type="dcterms:W3CDTF">2024-06-20T18:32:36Z</dcterms:created>
  <dcterms:modified xsi:type="dcterms:W3CDTF">2024-06-20T18:34:21Z</dcterms:modified>
</cp:coreProperties>
</file>